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sldIdLst>
    <p:sldId id="281" r:id="rId3"/>
    <p:sldId id="260" r:id="rId4"/>
    <p:sldId id="270" r:id="rId5"/>
    <p:sldId id="271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CCFF"/>
    <a:srgbClr val="9900FF"/>
    <a:srgbClr val="009900"/>
    <a:srgbClr val="9900CC"/>
    <a:srgbClr val="CC0000"/>
    <a:srgbClr val="0000FF"/>
    <a:srgbClr val="CC3399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2B533-C4E9-4D6A-B847-36F40418F1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F88E4-10B4-4936-BFDA-C24BF9CA8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E47319-6F1B-4623-830A-98DFB0FCEB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57734-0DF6-4E93-8823-9B1B63C1DF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4D8033-C901-4224-BDCC-775C0F9D8CE3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3FF889C8-E847-4F5B-A6A5-A7062EE46A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1E865-A785-4CF2-B5D2-181D66D72B08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83240-A6B9-4A0B-9A88-E5375E671D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B56DD-CBD8-4186-B97F-1FDB5292C3B2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882215-E722-4240-B2A4-027D8E200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A9AE0-6613-430D-9048-0CC3CD8438E1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EE5342-B5AF-4327-AFE1-429464960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D0C6-A9F0-4FFF-A9A4-4C8FCD4BED71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33D59A-1BED-4452-AD2B-AF854B1C6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A6AD1-C147-4E89-BA36-2B5F6E3B4B76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6F244-0937-4E46-9B1D-14852EE399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5651B-4C18-4EDE-B41A-E4EA288166A8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5A8726-5457-4D78-B449-65E54306AF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7C2FB-7F58-4638-BC58-17EC4B73D9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13F69-6461-4FE1-87B3-8CAED5D5C686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5DFA-77EB-4FD1-8384-217F6C8497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A1C10-CC36-44A3-8E4D-C473382CF714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C3B103-E530-4147-BDAE-875F855B68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EEDED-298D-4FFC-9137-9E014FA1E1AF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2AC2B2-EDC0-4AFB-8CC4-97B35519FE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5890-CA92-448A-8E77-BA5DB97E847C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D50030-D611-416E-87D7-998C8DEFBE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798011-843A-4D5B-B63B-25BEF0BA04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F80509-F90C-4504-AE33-26C8B49918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2A3656-B611-41AD-8FAC-8D5CFAA9B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72C376-F9FD-46E2-9A38-2A79A3A9D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122EAF-7568-41C8-AC5A-066827EF92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84963-2805-4DA1-87BD-E505417EE2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3DA717-E395-4A81-876E-AF8E1607EF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fld id="{2C1EBDCE-A24D-4A80-8A1F-4A1BABC8550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b="0">
                <a:latin typeface="Arial" panose="020B0604020202020204" pitchFamily="34" charset="0"/>
              </a:endParaRPr>
            </a:p>
          </p:txBody>
        </p:sp>
        <p:pic>
          <p:nvPicPr>
            <p:cNvPr id="2057" name="Picture 4" descr="slidemaster_med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B6E91C9-1212-4C0B-BF9D-96D188AF8944}" type="datetimeFigureOut">
              <a:rPr lang="ru-RU"/>
              <a:pPr>
                <a:defRPr/>
              </a:pPr>
              <a:t>18.05.2015</a:t>
            </a:fld>
            <a:endParaRPr lang="ru-RU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EEA1AB96-B1B0-40FA-BC95-1966970935F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lgvardia.ru/files/u3/d4e9022f71cb9b8f158c4cbc883c1f66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stovit.ru/portfolio/lego/finished_28-1.jpg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mg-fotki.yandex.ru/get/3309/msidesign.c/0_224ea_e2f5512b_XL" TargetMode="External"/><Relationship Id="rId18" Type="http://schemas.openxmlformats.org/officeDocument/2006/relationships/image" Target="../media/image14.jpeg"/><Relationship Id="rId3" Type="http://schemas.openxmlformats.org/officeDocument/2006/relationships/hyperlink" Target="http://www.1000dosok.ru/s/07-07-7035723.jpg" TargetMode="External"/><Relationship Id="rId7" Type="http://schemas.openxmlformats.org/officeDocument/2006/relationships/hyperlink" Target="http://img.oboz.obozrevatel.com/files/NewsPhoto/2008/08/18/253973/111364_image_large.jpg" TargetMode="External"/><Relationship Id="rId12" Type="http://schemas.openxmlformats.org/officeDocument/2006/relationships/image" Target="../media/image11.jpeg"/><Relationship Id="rId17" Type="http://schemas.openxmlformats.org/officeDocument/2006/relationships/hyperlink" Target="http://www.kolesa.ru/st/media/img/2009/07/08/63943_1247057652_70420x853871_s800x600.jpg" TargetMode="External"/><Relationship Id="rId2" Type="http://schemas.openxmlformats.org/officeDocument/2006/relationships/image" Target="../media/image5.gif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dnepr.info/images/39631/ROYAL_EXTND.JPG" TargetMode="External"/><Relationship Id="rId5" Type="http://schemas.openxmlformats.org/officeDocument/2006/relationships/hyperlink" Target="http://fp.images.autos.msn.com/Media/580x348/cc/cca9401e6a424fe59dda2afcc003d636.jpg" TargetMode="External"/><Relationship Id="rId15" Type="http://schemas.openxmlformats.org/officeDocument/2006/relationships/hyperlink" Target="http://www.aif.ru/application/public/news/935/3d283995efc130a4710f1bd7314ba34e_big.jpg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static.vmurmanske.ru/serverdata/news_info/2010/01/28/512415/imgFull.jpg" TargetMode="External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ides.ru/big/item_4532.jpg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milwaukee.com/images/articles/gr/graduation09/graduation09_fullsize_story1.jpg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op-desktop.ru/files/biznes/1024/7.jpg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vi.twirpx.com/028/028691.jpg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sapr.ru/Archive/SG/2007/12/8/2b.jpg" TargetMode="Externa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d.dp.ua/obzors/kompas/Spgr_9/Associated_draft.jpg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228600"/>
            <a:ext cx="6283325" cy="2768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Основы профессионального самоопределения</a:t>
            </a:r>
            <a:b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«Профессия «инженер»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9700" y="1600200"/>
            <a:ext cx="3600450" cy="4492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100" name="Picture 5" descr="Картинка 1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997200"/>
            <a:ext cx="20526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>
                <a:solidFill>
                  <a:srgbClr val="9900FF"/>
                </a:solidFill>
              </a:rPr>
              <a:t>Начинающие инженеры-технологи. </a:t>
            </a:r>
            <a:r>
              <a:rPr lang="ru-RU" sz="3200" b="1" i="1" smtClean="0">
                <a:solidFill>
                  <a:srgbClr val="CC3399"/>
                </a:solidFill>
              </a:rPr>
              <a:t>Заработная плата</a:t>
            </a:r>
            <a:r>
              <a:rPr lang="ru-RU" sz="400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420938"/>
            <a:ext cx="8496300" cy="3960812"/>
          </a:xfrm>
        </p:spPr>
        <p:txBody>
          <a:bodyPr/>
          <a:lstStyle/>
          <a:p>
            <a:r>
              <a:rPr lang="ru-RU" b="1" smtClean="0">
                <a:solidFill>
                  <a:srgbClr val="0000FF"/>
                </a:solidFill>
              </a:rPr>
              <a:t>Москва</a:t>
            </a:r>
            <a:r>
              <a:rPr lang="ru-RU" b="1" smtClean="0"/>
              <a:t>- от 20000 до 25000 руб.</a:t>
            </a:r>
          </a:p>
          <a:p>
            <a:r>
              <a:rPr lang="ru-RU" b="1" smtClean="0">
                <a:solidFill>
                  <a:srgbClr val="0000FF"/>
                </a:solidFill>
              </a:rPr>
              <a:t>Санкт-Петербург </a:t>
            </a:r>
            <a:r>
              <a:rPr lang="ru-RU" b="1" smtClean="0"/>
              <a:t>- от 15000 до 21000 руб. </a:t>
            </a:r>
          </a:p>
          <a:p>
            <a:r>
              <a:rPr lang="ru-RU" b="1" smtClean="0">
                <a:solidFill>
                  <a:srgbClr val="0000FF"/>
                </a:solidFill>
              </a:rPr>
              <a:t>Нижний Новгород</a:t>
            </a:r>
            <a:r>
              <a:rPr lang="ru-RU" b="1" smtClean="0"/>
              <a:t> - от 10000 до 15000 руб.</a:t>
            </a:r>
          </a:p>
          <a:p>
            <a:r>
              <a:rPr lang="ru-RU" b="1" smtClean="0">
                <a:solidFill>
                  <a:srgbClr val="0000FF"/>
                </a:solidFill>
              </a:rPr>
              <a:t>Ульяновск</a:t>
            </a:r>
            <a:r>
              <a:rPr lang="ru-RU" b="1" smtClean="0"/>
              <a:t>- от 9000 до 15000 руб</a:t>
            </a:r>
            <a:r>
              <a:rPr lang="ru-RU" smtClean="0"/>
              <a:t>. </a:t>
            </a:r>
          </a:p>
        </p:txBody>
      </p:sp>
      <p:pic>
        <p:nvPicPr>
          <p:cNvPr id="39940" name="Picture 4" descr="j02919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0713"/>
            <a:ext cx="183673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578850" cy="2146300"/>
          </a:xfrm>
        </p:spPr>
        <p:txBody>
          <a:bodyPr/>
          <a:lstStyle/>
          <a:p>
            <a:r>
              <a:rPr lang="ru-RU" sz="3200" b="1" smtClean="0">
                <a:solidFill>
                  <a:srgbClr val="9900FF"/>
                </a:solidFill>
              </a:rPr>
              <a:t>Инженеры-технологи со стажем работы по специальности не менее 5 лет</a:t>
            </a:r>
            <a:r>
              <a:rPr lang="ru-RU" sz="2400" b="1" smtClean="0"/>
              <a:t>, имеющие опыт руководящей работы и опыт внедрения инновационных технологических процессов</a:t>
            </a:r>
            <a:r>
              <a:rPr lang="ru-RU" sz="4000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420938"/>
            <a:ext cx="8013700" cy="40322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smtClean="0">
                <a:solidFill>
                  <a:srgbClr val="CC3399"/>
                </a:solidFill>
              </a:rPr>
              <a:t>Заработная плата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755650" y="3068638"/>
            <a:ext cx="7583488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3200">
                <a:solidFill>
                  <a:srgbClr val="0000FF"/>
                </a:solidFill>
              </a:rPr>
              <a:t>Москва- </a:t>
            </a:r>
            <a:r>
              <a:rPr lang="ru-RU" sz="3200"/>
              <a:t>до 75000 руб.,</a:t>
            </a:r>
            <a:r>
              <a:rPr lang="ru-RU" sz="3200">
                <a:solidFill>
                  <a:srgbClr val="0000FF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ru-RU" sz="3200">
                <a:solidFill>
                  <a:srgbClr val="0000FF"/>
                </a:solidFill>
              </a:rPr>
              <a:t>Санкт-Петербург </a:t>
            </a:r>
            <a:r>
              <a:rPr lang="ru-RU" sz="3200"/>
              <a:t>- до 50000 руб.,  </a:t>
            </a:r>
          </a:p>
          <a:p>
            <a:pPr>
              <a:buFontTx/>
              <a:buChar char="•"/>
            </a:pPr>
            <a:r>
              <a:rPr lang="ru-RU" sz="3200">
                <a:solidFill>
                  <a:srgbClr val="0000FF"/>
                </a:solidFill>
              </a:rPr>
              <a:t>Нижнем Новгород</a:t>
            </a:r>
            <a:r>
              <a:rPr lang="ru-RU" sz="3200"/>
              <a:t> - до 35000 руб.</a:t>
            </a:r>
          </a:p>
          <a:p>
            <a:pPr>
              <a:buFontTx/>
              <a:buChar char="•"/>
            </a:pPr>
            <a:r>
              <a:rPr lang="ru-RU" sz="3200">
                <a:solidFill>
                  <a:srgbClr val="0000FF"/>
                </a:solidFill>
              </a:rPr>
              <a:t>Ульяновск</a:t>
            </a:r>
            <a:r>
              <a:rPr lang="ru-RU" sz="3200"/>
              <a:t>- до 32000 руб. </a:t>
            </a:r>
            <a:br>
              <a:rPr lang="ru-RU" sz="3200"/>
            </a:br>
            <a:r>
              <a:rPr lang="ru-RU" sz="3200"/>
              <a:t/>
            </a:r>
            <a:br>
              <a:rPr lang="ru-RU" sz="320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4341" name="i-main-pic" descr="Картинка 4 из 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652963"/>
            <a:ext cx="2879725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4638"/>
            <a:ext cx="8147050" cy="2146300"/>
          </a:xfrm>
        </p:spPr>
        <p:txBody>
          <a:bodyPr/>
          <a:lstStyle/>
          <a:p>
            <a:r>
              <a:rPr lang="ru-RU" sz="3200" b="1" i="1" smtClean="0">
                <a:solidFill>
                  <a:srgbClr val="CC0000"/>
                </a:solidFill>
              </a:rPr>
              <a:t>Сегодня невозможна работа инженера без знания информационных компьтерных технологий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23749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</a:t>
            </a:r>
            <a:r>
              <a:rPr lang="ru-RU" sz="2000" b="1" smtClean="0">
                <a:solidFill>
                  <a:srgbClr val="0000FF"/>
                </a:solidFill>
              </a:rPr>
              <a:t>КОМПАС-3D — надежный инструмент целой армии со3Dателей — творцов новой техники, новых машин и механизмов, тракторов и экскаваторов, тепловозов и космических аппаратов, котельных и стадионов, медицинской техники и электронных приборов, баллистических ракет и огнестрельного оружия... Всего, что мы видим вокруг нас, всего, что со3Dается в России и у наших соседей. </a:t>
            </a:r>
          </a:p>
        </p:txBody>
      </p:sp>
      <p:pic>
        <p:nvPicPr>
          <p:cNvPr id="15364" name="i-main-pic" descr="Картинка 25 из 3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4868863"/>
            <a:ext cx="15827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i-main-pic" descr="Картинка 1 из 39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5211763"/>
            <a:ext cx="230346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i-main-pic" descr="Картинка 31 из 39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5157788"/>
            <a:ext cx="19431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106363" y="404813"/>
            <a:ext cx="9037637" cy="7921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4838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ПРОФЕССИОНАЛИЗМ </a:t>
            </a: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860425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>
                <a:solidFill>
                  <a:srgbClr val="0000CC"/>
                </a:solidFill>
              </a:rPr>
              <a:t>ВКЛЮЧАЕТ В СЕБЯ ОБЯЗАТЕЛЬНОЕ СИСТЕМАТИЧЕСКОЕ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000">
                <a:solidFill>
                  <a:srgbClr val="0000CC"/>
                </a:solidFill>
              </a:rPr>
              <a:t>ПОВЫШЕНИЕ КВАЛИФИКАЦИИ И ТВОРЧЕСКУЮ АКТИВНОСТЬ.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i="1">
                <a:solidFill>
                  <a:srgbClr val="0000CC"/>
                </a:solidFill>
              </a:rPr>
              <a:t>Осваивая </a:t>
            </a:r>
            <a:r>
              <a:rPr lang="ru-RU" sz="2400" i="1"/>
              <a:t> </a:t>
            </a:r>
            <a:r>
              <a:rPr lang="ru-RU" sz="2400" i="1">
                <a:solidFill>
                  <a:srgbClr val="0000FF"/>
                </a:solidFill>
              </a:rPr>
              <a:t>КОМПАС-3D </a:t>
            </a:r>
            <a:r>
              <a:rPr lang="ru-RU" sz="2400" i="1">
                <a:solidFill>
                  <a:schemeClr val="accent2"/>
                </a:solidFill>
              </a:rPr>
              <a:t>в школе, мы готовим себя к будущей профессии</a:t>
            </a:r>
          </a:p>
        </p:txBody>
      </p:sp>
      <p:pic>
        <p:nvPicPr>
          <p:cNvPr id="16388" name="Picture 9" descr="AG0015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860800"/>
            <a:ext cx="1512888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427413"/>
            <a:ext cx="26654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3644900"/>
            <a:ext cx="2449513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2411413" y="5157788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solidFill>
                  <a:srgbClr val="CC0000"/>
                </a:solidFill>
              </a:rPr>
              <a:t>Знай, выбор сделать в жизни</a:t>
            </a:r>
          </a:p>
          <a:p>
            <a:pPr algn="ctr" eaLnBrk="1" hangingPunct="1"/>
            <a:r>
              <a:rPr lang="ru-RU" sz="2000">
                <a:solidFill>
                  <a:srgbClr val="CC0000"/>
                </a:solidFill>
              </a:rPr>
              <a:t>Придет и твой черед;</a:t>
            </a:r>
          </a:p>
          <a:p>
            <a:pPr algn="ctr" eaLnBrk="1" hangingPunct="1"/>
            <a:r>
              <a:rPr lang="ru-RU" sz="2000">
                <a:solidFill>
                  <a:srgbClr val="CC0000"/>
                </a:solidFill>
              </a:rPr>
              <a:t>Не жди, а просто действуй,</a:t>
            </a:r>
          </a:p>
          <a:p>
            <a:pPr algn="ctr" eaLnBrk="1" hangingPunct="1"/>
            <a:r>
              <a:rPr lang="ru-RU" sz="2000">
                <a:solidFill>
                  <a:srgbClr val="CC0000"/>
                </a:solidFill>
              </a:rPr>
              <a:t>Смело иди вперед!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 idx="4294967295"/>
          </p:nvPr>
        </p:nvSpPr>
        <p:spPr>
          <a:ln>
            <a:solidFill>
              <a:srgbClr val="FF0066"/>
            </a:solidFill>
          </a:ln>
        </p:spPr>
        <p:txBody>
          <a:bodyPr/>
          <a:lstStyle/>
          <a:p>
            <a:r>
              <a:rPr lang="ru-RU" sz="4000" b="1" i="1" smtClean="0">
                <a:solidFill>
                  <a:srgbClr val="9900FF"/>
                </a:solidFill>
              </a:rPr>
              <a:t>«Инженер - это звучит гордо!» -</a:t>
            </a:r>
            <a:r>
              <a:rPr lang="ru-RU" sz="4000" smtClean="0"/>
              <a:t> 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835525" cy="4924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000" smtClean="0"/>
              <a:t>       </a:t>
            </a:r>
            <a:r>
              <a:rPr lang="ru-RU" sz="2000" b="1" smtClean="0">
                <a:solidFill>
                  <a:schemeClr val="accent2"/>
                </a:solidFill>
              </a:rPr>
              <a:t>- эта фраза актуальна в настоящее время.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Инженер — это специалист с высшим техническим образованием.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Хорошие инженеры требуются на многих предприятиях, но настоящих специалистов мало, грамотных инженеров скоро будет не хватать.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Название профессии произошло от латинского слова ingenium, что означает «способность, изобретательность». </a:t>
            </a:r>
          </a:p>
        </p:txBody>
      </p:sp>
      <p:pic>
        <p:nvPicPr>
          <p:cNvPr id="5124" name="Picture 8" descr="Картинка 3 из 153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276475"/>
            <a:ext cx="28622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</a:t>
            </a:r>
            <a:r>
              <a:rPr lang="ru-RU" b="1" smtClean="0">
                <a:solidFill>
                  <a:srgbClr val="0000CC"/>
                </a:solidFill>
              </a:rPr>
              <a:t>Всех нас окружают различные достижения инженерной мысли: это солидные здания заводов и станки, это мчащиеся по дорогам машины, да и сами дороги, это космические корабли и трубопроводы с теплом. Все это создают инженеры. </a:t>
            </a:r>
          </a:p>
        </p:txBody>
      </p:sp>
      <p:pic>
        <p:nvPicPr>
          <p:cNvPr id="6147" name="Picture 5" descr="Картинка 9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5084763"/>
            <a:ext cx="1655762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 descr="Картинка 17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333375"/>
            <a:ext cx="21605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Картинка 16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313" y="5157788"/>
            <a:ext cx="20161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1" descr="imgFull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188913"/>
            <a:ext cx="1944688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3" descr="Картинка 31 из 64000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43213" y="5157788"/>
            <a:ext cx="1584325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5" descr="Картинка 1 из 55993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932363" y="5157788"/>
            <a:ext cx="1584325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7" descr="Картинка 7 из 64000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339975" y="333375"/>
            <a:ext cx="2087563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9" descr="Картинка 9 из 64000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643438" y="260350"/>
            <a:ext cx="180022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2627313" y="908050"/>
            <a:ext cx="4248150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400"/>
              <a:t>Инженерная деятельность</a:t>
            </a:r>
          </a:p>
        </p:txBody>
      </p:sp>
      <p:sp>
        <p:nvSpPr>
          <p:cNvPr id="7171" name="AutoShape 5"/>
          <p:cNvSpPr>
            <a:spLocks noChangeArrowheads="1"/>
          </p:cNvSpPr>
          <p:nvPr/>
        </p:nvSpPr>
        <p:spPr bwMode="auto">
          <a:xfrm>
            <a:off x="1692275" y="2205038"/>
            <a:ext cx="3095625" cy="647700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/>
              <a:t>конструкторская</a:t>
            </a:r>
          </a:p>
        </p:txBody>
      </p:sp>
      <p:sp>
        <p:nvSpPr>
          <p:cNvPr id="7172" name="AutoShape 7"/>
          <p:cNvSpPr>
            <a:spLocks noChangeArrowheads="1"/>
          </p:cNvSpPr>
          <p:nvPr/>
        </p:nvSpPr>
        <p:spPr bwMode="auto">
          <a:xfrm>
            <a:off x="5292725" y="2205038"/>
            <a:ext cx="3095625" cy="6477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/>
              <a:t>технологическая</a:t>
            </a:r>
          </a:p>
        </p:txBody>
      </p:sp>
      <p:sp>
        <p:nvSpPr>
          <p:cNvPr id="7173" name="AutoShape 8"/>
          <p:cNvSpPr>
            <a:spLocks noChangeArrowheads="1"/>
          </p:cNvSpPr>
          <p:nvPr/>
        </p:nvSpPr>
        <p:spPr bwMode="auto">
          <a:xfrm>
            <a:off x="3059113" y="1628775"/>
            <a:ext cx="576262" cy="576263"/>
          </a:xfrm>
          <a:prstGeom prst="curvedRigh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4" name="AutoShape 9"/>
          <p:cNvSpPr>
            <a:spLocks noChangeArrowheads="1"/>
          </p:cNvSpPr>
          <p:nvPr/>
        </p:nvSpPr>
        <p:spPr bwMode="auto">
          <a:xfrm>
            <a:off x="5867400" y="1628775"/>
            <a:ext cx="504825" cy="576263"/>
          </a:xfrm>
          <a:prstGeom prst="curvedLeftArrow">
            <a:avLst>
              <a:gd name="adj1" fmla="val 22830"/>
              <a:gd name="adj2" fmla="val 4566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7175" name="AutoShape 10"/>
          <p:cNvSpPr>
            <a:spLocks noChangeArrowheads="1"/>
          </p:cNvSpPr>
          <p:nvPr/>
        </p:nvSpPr>
        <p:spPr bwMode="auto">
          <a:xfrm>
            <a:off x="1042988" y="3213100"/>
            <a:ext cx="3600450" cy="2376488"/>
          </a:xfrm>
          <a:prstGeom prst="flowChartPunchedTape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600"/>
              <a:t>Конструкторы,</a:t>
            </a:r>
          </a:p>
          <a:p>
            <a:pPr algn="ctr" eaLnBrk="1" hangingPunct="1"/>
            <a:r>
              <a:rPr lang="ru-RU" sz="1600"/>
              <a:t> обладая </a:t>
            </a:r>
          </a:p>
          <a:p>
            <a:pPr algn="ctr" eaLnBrk="1" hangingPunct="1"/>
            <a:r>
              <a:rPr lang="ru-RU" sz="1600"/>
              <a:t>определенными </a:t>
            </a:r>
          </a:p>
          <a:p>
            <a:pPr algn="ctr" eaLnBrk="1" hangingPunct="1"/>
            <a:r>
              <a:rPr lang="ru-RU" sz="1600"/>
              <a:t>знаниями,</a:t>
            </a:r>
          </a:p>
          <a:p>
            <a:pPr algn="ctr" eaLnBrk="1" hangingPunct="1"/>
            <a:r>
              <a:rPr lang="ru-RU" sz="1600"/>
              <a:t> придумывают</a:t>
            </a:r>
          </a:p>
          <a:p>
            <a:pPr algn="ctr" eaLnBrk="1" hangingPunct="1"/>
            <a:r>
              <a:rPr lang="ru-RU" sz="1600"/>
              <a:t> какое-либо устройство </a:t>
            </a:r>
          </a:p>
        </p:txBody>
      </p:sp>
      <p:sp>
        <p:nvSpPr>
          <p:cNvPr id="7176" name="AutoShape 12"/>
          <p:cNvSpPr>
            <a:spLocks noChangeArrowheads="1"/>
          </p:cNvSpPr>
          <p:nvPr/>
        </p:nvSpPr>
        <p:spPr bwMode="auto">
          <a:xfrm>
            <a:off x="4932363" y="3213100"/>
            <a:ext cx="3600450" cy="2376488"/>
          </a:xfrm>
          <a:prstGeom prst="flowChartPunchedTape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/>
              <a:t>Технологи решают,</a:t>
            </a:r>
          </a:p>
          <a:p>
            <a:pPr algn="ctr" eaLnBrk="1" hangingPunct="1"/>
            <a:r>
              <a:rPr lang="ru-RU" sz="2000"/>
              <a:t> как изготовить устройство</a:t>
            </a:r>
          </a:p>
        </p:txBody>
      </p:sp>
      <p:pic>
        <p:nvPicPr>
          <p:cNvPr id="7177" name="Picture 14" descr="Картинка 1 из 153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60350"/>
            <a:ext cx="182403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7056438" cy="57927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/>
              <a:t>    </a:t>
            </a:r>
            <a:r>
              <a:rPr lang="ru-RU" sz="2800" b="1" smtClean="0">
                <a:solidFill>
                  <a:srgbClr val="0000CC"/>
                </a:solidFill>
              </a:rPr>
              <a:t>Чтобы гордиться своей работой, надо иметь глубокие </a:t>
            </a:r>
            <a:r>
              <a:rPr lang="ru-RU" sz="2800" b="1" i="1" u="sng" smtClean="0">
                <a:solidFill>
                  <a:srgbClr val="0000CC"/>
                </a:solidFill>
              </a:rPr>
              <a:t>теоретические знания</a:t>
            </a:r>
            <a:r>
              <a:rPr lang="ru-RU" sz="2800" b="1" smtClean="0">
                <a:solidFill>
                  <a:srgbClr val="0000CC"/>
                </a:solidFill>
              </a:rPr>
              <a:t>, </a:t>
            </a:r>
            <a:r>
              <a:rPr lang="ru-RU" sz="2800" b="1" i="1" u="sng" smtClean="0">
                <a:solidFill>
                  <a:srgbClr val="0000CC"/>
                </a:solidFill>
              </a:rPr>
              <a:t>практический опыт</a:t>
            </a:r>
            <a:r>
              <a:rPr lang="ru-RU" sz="2800" b="1" smtClean="0">
                <a:solidFill>
                  <a:srgbClr val="0000CC"/>
                </a:solidFill>
              </a:rPr>
              <a:t>, не забывая при этом про экономическую целесообразность.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u="sng" smtClean="0">
                <a:solidFill>
                  <a:srgbClr val="0000CC"/>
                </a:solidFill>
              </a:rPr>
              <a:t>Знания - основа всего.</a:t>
            </a:r>
            <a:r>
              <a:rPr lang="ru-RU" sz="2800" b="1" smtClean="0">
                <a:solidFill>
                  <a:srgbClr val="0000CC"/>
                </a:solidFill>
              </a:rPr>
              <a:t> Инженеру необходимо уметь выполнять чертежи. На первых курсах университетов основы черчения изучаются в курсе инженерной графики и начертательной геометрии. В дальнейшем полученные навыки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0000CC"/>
                </a:solidFill>
              </a:rPr>
              <a:t>используются для оформления курсовых и дипломных работ. </a:t>
            </a:r>
          </a:p>
        </p:txBody>
      </p:sp>
      <p:pic>
        <p:nvPicPr>
          <p:cNvPr id="8195" name="Picture 4" descr="Картинка 38 из 420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5250" y="3933825"/>
            <a:ext cx="23749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91512" cy="45370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smtClean="0"/>
              <a:t>   </a:t>
            </a:r>
            <a:r>
              <a:rPr lang="ru-RU" sz="2800" b="1" smtClean="0">
                <a:solidFill>
                  <a:srgbClr val="0000CC"/>
                </a:solidFill>
              </a:rPr>
              <a:t>По окончании учебных заведений, при выполнении своих профессиональных обязанностей, полученные знания, умения и навыки необходимы инженеру для подготовки технической документации. </a:t>
            </a:r>
            <a:endParaRPr lang="ru-RU" sz="2800" smtClean="0">
              <a:solidFill>
                <a:srgbClr val="0000CC"/>
              </a:solidFill>
            </a:endParaRPr>
          </a:p>
        </p:txBody>
      </p:sp>
      <p:pic>
        <p:nvPicPr>
          <p:cNvPr id="9219" name="Picture 7" descr="Картинка 12 из 129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2636838"/>
            <a:ext cx="46085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8229600" cy="367188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smtClean="0">
                <a:solidFill>
                  <a:srgbClr val="0000CC"/>
                </a:solidFill>
              </a:rPr>
              <a:t>   </a:t>
            </a:r>
            <a:r>
              <a:rPr lang="ru-RU" sz="2400" b="1" smtClean="0">
                <a:solidFill>
                  <a:srgbClr val="0000CC"/>
                </a:solidFill>
              </a:rPr>
              <a:t>Всего несколько лет назад для выполнения своей работы инженеры использовали кульман и чертежные принадлежности. Сейчас их заменило специализированное программное обеспечение — </a:t>
            </a:r>
            <a:r>
              <a:rPr lang="ru-RU" sz="2400" b="1" i="1" smtClean="0">
                <a:solidFill>
                  <a:srgbClr val="0000CC"/>
                </a:solidFill>
              </a:rPr>
              <a:t>САПР</a:t>
            </a:r>
            <a:r>
              <a:rPr lang="ru-RU" sz="2400" b="1" smtClean="0">
                <a:solidFill>
                  <a:srgbClr val="0000CC"/>
                </a:solidFill>
              </a:rPr>
              <a:t> (системы автоматизированного проектирования). </a:t>
            </a:r>
          </a:p>
          <a:p>
            <a:endParaRPr lang="ru-RU" sz="2400" smtClean="0">
              <a:solidFill>
                <a:srgbClr val="0000CC"/>
              </a:solidFill>
            </a:endParaRPr>
          </a:p>
        </p:txBody>
      </p:sp>
      <p:pic>
        <p:nvPicPr>
          <p:cNvPr id="10243" name="Picture 5" descr="Картинка 6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50363">
            <a:off x="1403350" y="3213100"/>
            <a:ext cx="2054225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Картинка 5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03075">
            <a:off x="4427538" y="3284538"/>
            <a:ext cx="360045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7993063" cy="5434013"/>
          </a:xfrm>
        </p:spPr>
        <p:txBody>
          <a:bodyPr/>
          <a:lstStyle/>
          <a:p>
            <a:r>
              <a:rPr lang="ru-RU" sz="2400" b="1" smtClean="0">
                <a:solidFill>
                  <a:srgbClr val="0000CC"/>
                </a:solidFill>
              </a:rPr>
              <a:t>Самой известной, универсальной и распространенной САПР является </a:t>
            </a:r>
            <a:r>
              <a:rPr lang="ru-RU" sz="2400" b="1" i="1" smtClean="0">
                <a:solidFill>
                  <a:srgbClr val="0000CC"/>
                </a:solidFill>
              </a:rPr>
              <a:t>AutoCAD</a:t>
            </a:r>
            <a:r>
              <a:rPr lang="ru-RU" sz="2400" b="1" smtClean="0">
                <a:solidFill>
                  <a:srgbClr val="0000CC"/>
                </a:solidFill>
              </a:rPr>
              <a:t> от фирмы </a:t>
            </a:r>
            <a:r>
              <a:rPr lang="ru-RU" sz="2400" b="1" i="1" smtClean="0">
                <a:solidFill>
                  <a:srgbClr val="0000CC"/>
                </a:solidFill>
              </a:rPr>
              <a:t>Autodesk</a:t>
            </a:r>
            <a:r>
              <a:rPr lang="ru-RU" sz="2400" b="1" smtClean="0">
                <a:solidFill>
                  <a:srgbClr val="0000CC"/>
                </a:solidFill>
              </a:rPr>
              <a:t>. Она используется практически во всех сферах — от машиностроения до дизайна. Неизбежной платой за такую универсальность является сложность ее освоения.</a:t>
            </a:r>
          </a:p>
          <a:p>
            <a:r>
              <a:rPr lang="ru-RU" sz="2400" smtClean="0">
                <a:solidFill>
                  <a:srgbClr val="0000CC"/>
                </a:solidFill>
              </a:rPr>
              <a:t> </a:t>
            </a:r>
            <a:r>
              <a:rPr lang="ru-RU" sz="2400" b="1" smtClean="0">
                <a:solidFill>
                  <a:srgbClr val="0000CC"/>
                </a:solidFill>
              </a:rPr>
              <a:t>Разработка российской компании АСКОН — пакет КОМПАС-3D. Обладая большинством возможностей AutoCAD, эта система предоставляет удобные, простые и наглядные средства проектирования.</a:t>
            </a:r>
            <a:r>
              <a:rPr lang="ru-RU" sz="2400" smtClean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11267" name="i-main-pic" descr="Картинка 13 из 1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365625"/>
            <a:ext cx="3313112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04813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   </a:t>
            </a:r>
            <a:r>
              <a:rPr lang="ru-RU" sz="2800" b="1" smtClean="0">
                <a:solidFill>
                  <a:srgbClr val="0000FF"/>
                </a:solidFill>
              </a:rPr>
              <a:t>Даже начинающим специалистам необходимо владеть ПК на уровне уверенного пользователя, а предпочтение при трудоустройстве будут иметь те, кто знает программы AutoCad и Компас 3D</a:t>
            </a:r>
            <a:r>
              <a:rPr lang="ru-RU" sz="2800" smtClean="0">
                <a:solidFill>
                  <a:srgbClr val="0000FF"/>
                </a:solidFill>
              </a:rPr>
              <a:t>. </a:t>
            </a:r>
            <a:br>
              <a:rPr lang="ru-RU" sz="2800" smtClean="0">
                <a:solidFill>
                  <a:srgbClr val="0000FF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2291" name="Picture 4" descr="kompas3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36838"/>
            <a:ext cx="287337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i-main-pic" descr="Картинка 19 из 39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636838"/>
            <a:ext cx="28892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4437063"/>
            <a:ext cx="23050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2" descr="Картинка 51 из 404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4508500"/>
            <a:ext cx="2657475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491</TotalTime>
  <Words>409</Words>
  <Application>Microsoft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Оформление по умолчанию</vt:lpstr>
      <vt:lpstr>План</vt:lpstr>
      <vt:lpstr>  Основы профессионального самоопределения «Профессия «инженер»</vt:lpstr>
      <vt:lpstr>«Инженер - это звучит гордо!» -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Начинающие инженеры-технологи. Заработная плата </vt:lpstr>
      <vt:lpstr>Инженеры-технологи со стажем работы по специальности не менее 5 лет, имеющие опыт руководящей работы и опыт внедрения инновационных технологических процессов </vt:lpstr>
      <vt:lpstr>Сегодня невозможна работа инженера без знания информационных компьтерных технологий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224</dc:creator>
  <cp:lastModifiedBy>Test</cp:lastModifiedBy>
  <cp:revision>26</cp:revision>
  <dcterms:created xsi:type="dcterms:W3CDTF">2007-10-23T11:04:26Z</dcterms:created>
  <dcterms:modified xsi:type="dcterms:W3CDTF">2015-05-18T13:25:11Z</dcterms:modified>
</cp:coreProperties>
</file>